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1.jpg" ContentType="image/pn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1"/>
  </p:notesMasterIdLst>
  <p:sldIdLst>
    <p:sldId id="256" r:id="rId2"/>
    <p:sldId id="257" r:id="rId3"/>
    <p:sldId id="258" r:id="rId4"/>
    <p:sldId id="260" r:id="rId5"/>
    <p:sldId id="288" r:id="rId6"/>
    <p:sldId id="261" r:id="rId7"/>
    <p:sldId id="262" r:id="rId8"/>
    <p:sldId id="263" r:id="rId9"/>
    <p:sldId id="265" r:id="rId10"/>
    <p:sldId id="266" r:id="rId11"/>
    <p:sldId id="282" r:id="rId12"/>
    <p:sldId id="283" r:id="rId13"/>
    <p:sldId id="289" r:id="rId14"/>
    <p:sldId id="290" r:id="rId15"/>
    <p:sldId id="279" r:id="rId16"/>
    <p:sldId id="291" r:id="rId17"/>
    <p:sldId id="292" r:id="rId18"/>
    <p:sldId id="293" r:id="rId19"/>
    <p:sldId id="281" r:id="rId20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6E2C"/>
    <a:srgbClr val="465723"/>
    <a:srgbClr val="39471D"/>
    <a:srgbClr val="2129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9" autoAdjust="0"/>
    <p:restoredTop sz="94660"/>
  </p:normalViewPr>
  <p:slideViewPr>
    <p:cSldViewPr>
      <p:cViewPr varScale="1">
        <p:scale>
          <a:sx n="82" d="100"/>
          <a:sy n="82" d="100"/>
        </p:scale>
        <p:origin x="1474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99B470-7265-476E-AEAE-B994A4C99C3B}" type="datetimeFigureOut">
              <a:rPr lang="es-ES" smtClean="0"/>
              <a:t>27/10/2017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06004D-6DBE-467E-B9C8-3ECFC1EB986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1130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6004D-6DBE-467E-B9C8-3ECFC1EB986E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230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27/10/2017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7573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27/10/2017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5488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27/10/2017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5794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27/10/2017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9013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27/10/2017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1143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27/10/2017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3564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27/10/2017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726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27/10/2017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6502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27/10/2017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4024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27/10/2017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3068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EC8D-17F2-4955-98FB-8B3A05AE6EC2}" type="datetimeFigureOut">
              <a:rPr lang="es-ES" smtClean="0"/>
              <a:t>27/10/2017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2712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0EC8D-17F2-4955-98FB-8B3A05AE6EC2}" type="datetimeFigureOut">
              <a:rPr lang="es-ES" smtClean="0"/>
              <a:t>27/10/2017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8004C-7C35-4851-8CFC-00B10E54B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370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8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9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boticsURJC-students/2016-tfg-jorge-vela" TargetMode="External"/><Relationship Id="rId2" Type="http://schemas.openxmlformats.org/officeDocument/2006/relationships/hyperlink" Target="http://jderobot.org/Jvela-tf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71600" y="2276873"/>
            <a:ext cx="6912768" cy="504056"/>
          </a:xfrm>
        </p:spPr>
        <p:txBody>
          <a:bodyPr>
            <a:normAutofit fontScale="90000"/>
          </a:bodyPr>
          <a:lstStyle/>
          <a:p>
            <a:r>
              <a:rPr lang="es-ES" dirty="0"/>
              <a:t>Despegue, navegación y aterrizaje visuales de un drone usando JdeRobot</a:t>
            </a:r>
            <a:r>
              <a:rPr lang="pt-BR" dirty="0"/>
              <a:t> 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558466" y="4437112"/>
            <a:ext cx="5489409" cy="1224136"/>
          </a:xfrm>
        </p:spPr>
        <p:txBody>
          <a:bodyPr>
            <a:normAutofit fontScale="77500" lnSpcReduction="20000"/>
          </a:bodyPr>
          <a:lstStyle/>
          <a:p>
            <a:endParaRPr lang="es-ES" dirty="0"/>
          </a:p>
          <a:p>
            <a:r>
              <a:rPr lang="es-ES" i="1" dirty="0">
                <a:solidFill>
                  <a:schemeClr val="tx1"/>
                </a:solidFill>
              </a:rPr>
              <a:t>Jorge Vela Peña</a:t>
            </a:r>
          </a:p>
          <a:p>
            <a:r>
              <a:rPr lang="es-ES" i="1" dirty="0">
                <a:solidFill>
                  <a:schemeClr val="tx1"/>
                </a:solidFill>
              </a:rPr>
              <a:t>j.vela@alumnos.urjc.es</a:t>
            </a: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885" y="332656"/>
            <a:ext cx="2448272" cy="1080119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526" y="3493692"/>
            <a:ext cx="936104" cy="120875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3621755"/>
            <a:ext cx="1905266" cy="952633"/>
          </a:xfrm>
          <a:prstGeom prst="rect">
            <a:avLst/>
          </a:prstGeom>
        </p:spPr>
      </p:pic>
      <p:sp>
        <p:nvSpPr>
          <p:cNvPr id="7" name="6 CuadroTexto"/>
          <p:cNvSpPr txBox="1"/>
          <p:nvPr/>
        </p:nvSpPr>
        <p:spPr>
          <a:xfrm>
            <a:off x="6158578" y="6021288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>
                <a:latin typeface="+mj-lt"/>
              </a:rPr>
              <a:t>30 de octubre de 2017</a:t>
            </a:r>
          </a:p>
        </p:txBody>
      </p:sp>
    </p:spTree>
    <p:extLst>
      <p:ext uri="{BB962C8B-B14F-4D97-AF65-F5344CB8AC3E}">
        <p14:creationId xmlns:p14="http://schemas.microsoft.com/office/powerpoint/2010/main" val="564420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n 28">
            <a:extLst>
              <a:ext uri="{FF2B5EF4-FFF2-40B4-BE49-F238E27FC236}">
                <a16:creationId xmlns:a16="http://schemas.microsoft.com/office/drawing/2014/main" id="{B8B6816F-97B7-4E14-9E93-C8E253F98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809" t="24431" r="13074" b="39070"/>
          <a:stretch/>
        </p:blipFill>
        <p:spPr>
          <a:xfrm>
            <a:off x="5175408" y="5019869"/>
            <a:ext cx="2751902" cy="1719714"/>
          </a:xfrm>
          <a:prstGeom prst="rect">
            <a:avLst/>
          </a:prstGeom>
        </p:spPr>
      </p:pic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5FA3FB1F-D4CE-4B31-8F46-A6BE5FA7F3BE}"/>
              </a:ext>
            </a:extLst>
          </p:cNvPr>
          <p:cNvSpPr/>
          <p:nvPr/>
        </p:nvSpPr>
        <p:spPr>
          <a:xfrm>
            <a:off x="6281474" y="4420934"/>
            <a:ext cx="2843808" cy="5232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6825D8FD-E0AB-46FA-B6D0-0E2CB7D0729D}"/>
              </a:ext>
            </a:extLst>
          </p:cNvPr>
          <p:cNvSpPr/>
          <p:nvPr/>
        </p:nvSpPr>
        <p:spPr>
          <a:xfrm>
            <a:off x="96613" y="4408819"/>
            <a:ext cx="2843808" cy="5232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49B2F15F-2F7C-4767-A73A-FB44E5675830}"/>
              </a:ext>
            </a:extLst>
          </p:cNvPr>
          <p:cNvSpPr/>
          <p:nvPr/>
        </p:nvSpPr>
        <p:spPr>
          <a:xfrm>
            <a:off x="2978962" y="4408819"/>
            <a:ext cx="3154880" cy="5232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A7FCD76B-1315-48D3-94C0-3FEA0AF8A1F6}"/>
              </a:ext>
            </a:extLst>
          </p:cNvPr>
          <p:cNvSpPr/>
          <p:nvPr/>
        </p:nvSpPr>
        <p:spPr>
          <a:xfrm>
            <a:off x="2157571" y="2366940"/>
            <a:ext cx="4536504" cy="82797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1C683EF0-836A-4CAB-AE64-3C538A86446D}"/>
              </a:ext>
            </a:extLst>
          </p:cNvPr>
          <p:cNvSpPr txBox="1"/>
          <p:nvPr/>
        </p:nvSpPr>
        <p:spPr>
          <a:xfrm>
            <a:off x="58072" y="4350329"/>
            <a:ext cx="2987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Interfaz de control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B0C3C139-FDB4-4245-8A01-4B1C936B8B0F}"/>
              </a:ext>
            </a:extLst>
          </p:cNvPr>
          <p:cNvSpPr txBox="1"/>
          <p:nvPr/>
        </p:nvSpPr>
        <p:spPr>
          <a:xfrm>
            <a:off x="6281474" y="4408819"/>
            <a:ext cx="2976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Algoritmo principal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487C8FB-514D-4932-94D8-7760B575A3B0}"/>
              </a:ext>
            </a:extLst>
          </p:cNvPr>
          <p:cNvSpPr txBox="1"/>
          <p:nvPr/>
        </p:nvSpPr>
        <p:spPr>
          <a:xfrm>
            <a:off x="2978962" y="4365104"/>
            <a:ext cx="3227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Diagrama de estados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3787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rgbClr val="0070C0"/>
                </a:solidFill>
              </a:rPr>
              <a:t>Algoritmo de navegación</a:t>
            </a:r>
            <a:br>
              <a:rPr lang="es-ES" dirty="0">
                <a:solidFill>
                  <a:srgbClr val="0070C0"/>
                </a:solidFill>
              </a:rPr>
            </a:br>
            <a:r>
              <a:rPr lang="es-ES" dirty="0">
                <a:solidFill>
                  <a:srgbClr val="0070C0"/>
                </a:solidFill>
              </a:rPr>
              <a:t>autónoma</a:t>
            </a:r>
            <a:endParaRPr lang="es-ES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10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2459195" y="1523573"/>
            <a:ext cx="39332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200" b="1" dirty="0">
                <a:solidFill>
                  <a:srgbClr val="586E2C"/>
                </a:solidFill>
              </a:rPr>
              <a:t>Arquitectura software</a:t>
            </a:r>
            <a:endParaRPr lang="es-ES" sz="3200" dirty="0"/>
          </a:p>
          <a:p>
            <a:pPr algn="ctr"/>
            <a:endParaRPr lang="es-ES" sz="32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00C1EC3-E78C-4653-9514-09F50E14144C}"/>
              </a:ext>
            </a:extLst>
          </p:cNvPr>
          <p:cNvSpPr txBox="1"/>
          <p:nvPr/>
        </p:nvSpPr>
        <p:spPr>
          <a:xfrm>
            <a:off x="2708943" y="2481049"/>
            <a:ext cx="3433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200" dirty="0"/>
              <a:t>Aplicación principal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7F5EE918-D065-47CC-9A98-85B9E8A3B8FF}"/>
              </a:ext>
            </a:extLst>
          </p:cNvPr>
          <p:cNvCxnSpPr/>
          <p:nvPr/>
        </p:nvCxnSpPr>
        <p:spPr>
          <a:xfrm>
            <a:off x="4425824" y="3212976"/>
            <a:ext cx="0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608EF136-BB56-4488-ABDD-EF9C36D6D475}"/>
              </a:ext>
            </a:extLst>
          </p:cNvPr>
          <p:cNvCxnSpPr/>
          <p:nvPr/>
        </p:nvCxnSpPr>
        <p:spPr>
          <a:xfrm flipH="1">
            <a:off x="899592" y="3789040"/>
            <a:ext cx="35262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3D84E26B-6AA2-4F00-972F-AF5A4E115265}"/>
              </a:ext>
            </a:extLst>
          </p:cNvPr>
          <p:cNvCxnSpPr/>
          <p:nvPr/>
        </p:nvCxnSpPr>
        <p:spPr>
          <a:xfrm flipH="1">
            <a:off x="4425824" y="3789040"/>
            <a:ext cx="35262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B1E41131-8A12-43C6-85F3-58FB67A08B25}"/>
              </a:ext>
            </a:extLst>
          </p:cNvPr>
          <p:cNvCxnSpPr>
            <a:cxnSpLocks/>
          </p:cNvCxnSpPr>
          <p:nvPr/>
        </p:nvCxnSpPr>
        <p:spPr>
          <a:xfrm>
            <a:off x="899592" y="3789040"/>
            <a:ext cx="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1C06576F-BDBC-4F0B-93C1-9B5F39EF7046}"/>
              </a:ext>
            </a:extLst>
          </p:cNvPr>
          <p:cNvCxnSpPr>
            <a:cxnSpLocks/>
          </p:cNvCxnSpPr>
          <p:nvPr/>
        </p:nvCxnSpPr>
        <p:spPr>
          <a:xfrm>
            <a:off x="4425824" y="3789040"/>
            <a:ext cx="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5ACA4A8A-4A99-4676-8E30-1CF793AB4750}"/>
              </a:ext>
            </a:extLst>
          </p:cNvPr>
          <p:cNvCxnSpPr>
            <a:cxnSpLocks/>
          </p:cNvCxnSpPr>
          <p:nvPr/>
        </p:nvCxnSpPr>
        <p:spPr>
          <a:xfrm>
            <a:off x="7952056" y="3789040"/>
            <a:ext cx="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agen 29">
            <a:extLst>
              <a:ext uri="{FF2B5EF4-FFF2-40B4-BE49-F238E27FC236}">
                <a16:creationId xmlns:a16="http://schemas.microsoft.com/office/drawing/2014/main" id="{BF08D214-52C4-4D4E-9806-D3E839AB63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59" t="24549" r="39066" b="46275"/>
          <a:stretch/>
        </p:blipFill>
        <p:spPr>
          <a:xfrm>
            <a:off x="686153" y="5015994"/>
            <a:ext cx="3980094" cy="173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23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Experimentos</a:t>
            </a:r>
            <a:endParaRPr lang="es-ES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11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3054373" y="1549548"/>
            <a:ext cx="3035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Primer aterrizaje</a:t>
            </a:r>
            <a:endParaRPr lang="es-ES" sz="3200" dirty="0"/>
          </a:p>
        </p:txBody>
      </p:sp>
      <p:pic>
        <p:nvPicPr>
          <p:cNvPr id="9" name="Drone take off and land">
            <a:hlinkClick r:id="" action="ppaction://media"/>
            <a:extLst>
              <a:ext uri="{FF2B5EF4-FFF2-40B4-BE49-F238E27FC236}">
                <a16:creationId xmlns:a16="http://schemas.microsoft.com/office/drawing/2014/main" id="{E1D46ADD-26A7-464B-B0D7-4617717D72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9876" y="2237862"/>
            <a:ext cx="7074532" cy="382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4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Experimentos</a:t>
            </a:r>
            <a:endParaRPr lang="es-ES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11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3054373" y="1549548"/>
            <a:ext cx="3472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Detección de baliza</a:t>
            </a:r>
            <a:endParaRPr lang="es-ES" sz="3200" dirty="0"/>
          </a:p>
        </p:txBody>
      </p:sp>
      <p:pic>
        <p:nvPicPr>
          <p:cNvPr id="3" name="J Detect Beacon">
            <a:hlinkClick r:id="" action="ppaction://media"/>
            <a:extLst>
              <a:ext uri="{FF2B5EF4-FFF2-40B4-BE49-F238E27FC236}">
                <a16:creationId xmlns:a16="http://schemas.microsoft.com/office/drawing/2014/main" id="{51955D62-78E1-4CF1-9743-819415A520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59632" y="2348880"/>
            <a:ext cx="6516216" cy="36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9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Experimentos</a:t>
            </a:r>
            <a:endParaRPr lang="es-ES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11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1362100" y="1536913"/>
            <a:ext cx="6311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Algoritmo completo en el simulador</a:t>
            </a:r>
            <a:endParaRPr lang="es-ES" sz="3200" dirty="0"/>
          </a:p>
        </p:txBody>
      </p:sp>
      <p:pic>
        <p:nvPicPr>
          <p:cNvPr id="9" name="Algorithm">
            <a:hlinkClick r:id="" action="ppaction://media"/>
            <a:extLst>
              <a:ext uri="{FF2B5EF4-FFF2-40B4-BE49-F238E27FC236}">
                <a16:creationId xmlns:a16="http://schemas.microsoft.com/office/drawing/2014/main" id="{F8CB4175-6784-470B-8C58-CBE4CBBA16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2959" y="2191140"/>
            <a:ext cx="7344816" cy="413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7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Experimentos</a:t>
            </a:r>
            <a:endParaRPr lang="es-ES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11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1362100" y="1536913"/>
            <a:ext cx="65401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Algoritmo completo con el drone real</a:t>
            </a:r>
            <a:endParaRPr lang="es-ES" sz="3200" dirty="0"/>
          </a:p>
        </p:txBody>
      </p:sp>
      <p:pic>
        <p:nvPicPr>
          <p:cNvPr id="9" name="VID 20171022 200918">
            <a:hlinkClick r:id="" action="ppaction://media"/>
            <a:extLst>
              <a:ext uri="{FF2B5EF4-FFF2-40B4-BE49-F238E27FC236}">
                <a16:creationId xmlns:a16="http://schemas.microsoft.com/office/drawing/2014/main" id="{E3AE13F1-1AC7-434B-BC3C-01F501974A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65697" y="2200685"/>
            <a:ext cx="7178711" cy="40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2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51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Conclusiones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51447" y="2641947"/>
            <a:ext cx="8229600" cy="371440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Aislar objetos de interés del resto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OpenCV, con filtros de color y operadores morfológicos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Área de las figuras y sus intersecciones</a:t>
            </a:r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12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3366380" y="1582778"/>
            <a:ext cx="205415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Percepción</a:t>
            </a:r>
            <a:endParaRPr lang="es-ES" sz="3200" dirty="0"/>
          </a:p>
          <a:p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5D8B419-B1EE-4382-8AA5-AD1826916B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3"/>
          <a:stretch/>
        </p:blipFill>
        <p:spPr>
          <a:xfrm>
            <a:off x="3089683" y="4725144"/>
            <a:ext cx="5154725" cy="180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63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Conclusiones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51447" y="2641947"/>
            <a:ext cx="8229600" cy="371440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Despegue</a:t>
            </a:r>
          </a:p>
          <a:p>
            <a:pPr>
              <a:buFont typeface="Wingdings" panose="05000000000000000000" pitchFamily="2" charset="2"/>
              <a:buChar char="§"/>
            </a:pPr>
            <a:endParaRPr lang="es-ES" sz="2800" dirty="0"/>
          </a:p>
          <a:p>
            <a:pPr>
              <a:buFont typeface="Wingdings" panose="05000000000000000000" pitchFamily="2" charset="2"/>
              <a:buChar char="§"/>
            </a:pPr>
            <a:endParaRPr lang="es-ES" sz="2800" dirty="0"/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Búsqueda</a:t>
            </a:r>
          </a:p>
          <a:p>
            <a:pPr marL="0" indent="0">
              <a:buNone/>
            </a:pPr>
            <a:r>
              <a:rPr lang="es-ES" sz="2800" dirty="0"/>
              <a:t> </a:t>
            </a:r>
          </a:p>
          <a:p>
            <a:pPr marL="0" indent="0">
              <a:buNone/>
            </a:pPr>
            <a:endParaRPr lang="es-ES" sz="2800" dirty="0"/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Aterrizaje</a:t>
            </a:r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13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3366380" y="1582778"/>
            <a:ext cx="144546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Control</a:t>
            </a:r>
            <a:endParaRPr lang="es-ES" sz="3200" dirty="0"/>
          </a:p>
          <a:p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5EA9E95-B87F-4C72-A424-AEE7490698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577" y="2389853"/>
            <a:ext cx="1669279" cy="165305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EE66A1F-5FCC-4C5E-96D1-1B6B032797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6"/>
          <a:stretch/>
        </p:blipFill>
        <p:spPr>
          <a:xfrm>
            <a:off x="5314319" y="2852936"/>
            <a:ext cx="3466728" cy="202944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C385655-E928-440A-AF39-7CE77C40B5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596" y="5015120"/>
            <a:ext cx="2766059" cy="161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32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Conclusiones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3528" y="2411760"/>
            <a:ext cx="8229600" cy="386328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La validación ha tenido un resultado satisfactorio.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Cada parte se a probado por separado y finalmente el conjunto completo, en los robots simulado y real.</a:t>
            </a:r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14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2518062" y="1689213"/>
            <a:ext cx="42963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Validación experimental</a:t>
            </a:r>
            <a:endParaRPr lang="es-ES" sz="3200" dirty="0"/>
          </a:p>
          <a:p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A9061E8-A3B1-4C20-B9B0-594ACF6907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51" t="14117" r="49295" b="21609"/>
          <a:stretch/>
        </p:blipFill>
        <p:spPr>
          <a:xfrm>
            <a:off x="210951" y="3696159"/>
            <a:ext cx="1912777" cy="186806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C5D0477-3063-4478-BCE3-4D1F4443AA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330" t="15328" r="25292" b="19272"/>
          <a:stretch/>
        </p:blipFill>
        <p:spPr>
          <a:xfrm>
            <a:off x="2287415" y="3693985"/>
            <a:ext cx="2016224" cy="187023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3CC2BED-BD33-43C8-ADE1-69512B10E9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692" t="15800" r="25500" b="19639"/>
          <a:stretch/>
        </p:blipFill>
        <p:spPr>
          <a:xfrm>
            <a:off x="4453091" y="3693985"/>
            <a:ext cx="2253345" cy="187023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2A389E21-371E-48D5-90BC-F51A70AA851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428" t="23401" r="35038" b="19517"/>
          <a:stretch/>
        </p:blipFill>
        <p:spPr>
          <a:xfrm>
            <a:off x="6886818" y="3693984"/>
            <a:ext cx="1920286" cy="187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976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Conclusiones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3528" y="2411760"/>
            <a:ext cx="8229600" cy="386328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Probar en exteriores con el 3DR Solo drone.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Probar otros métodos para conseguir trayectorias </a:t>
            </a:r>
            <a:r>
              <a:rPr lang="es-ES" sz="2400"/>
              <a:t>mas lejanas.</a:t>
            </a:r>
            <a:endParaRPr lang="es-ES" sz="2400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14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3293156" y="1464749"/>
            <a:ext cx="25576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Líneas futuras</a:t>
            </a:r>
            <a:endParaRPr lang="es-ES" sz="32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43132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Enlaces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9115" y="3011442"/>
            <a:ext cx="8037685" cy="371440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Mediawiki: </a:t>
            </a:r>
            <a:r>
              <a:rPr lang="es-ES" sz="2400" dirty="0">
                <a:hlinkClick r:id="rId2"/>
              </a:rPr>
              <a:t>http://jderobot.org/Jvela-tfg</a:t>
            </a:r>
            <a:endParaRPr lang="es-ES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Repositorio: </a:t>
            </a:r>
            <a:r>
              <a:rPr lang="es-ES" sz="2400" dirty="0">
                <a:hlinkClick r:id="rId3"/>
              </a:rPr>
              <a:t>https://github.com/RoboticsURJC-students/2016-tfg-jorge-vela</a:t>
            </a:r>
            <a:endParaRPr lang="es-ES" sz="2400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15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3707904" y="1963603"/>
            <a:ext cx="144943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Enlaces</a:t>
            </a:r>
            <a:endParaRPr lang="es-ES" sz="32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26809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Índice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Introducción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Objetivos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Infraestructura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Algoritmo de navegación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Experimentos realizados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Conclusiones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1</a:t>
            </a:r>
          </a:p>
        </p:txBody>
      </p:sp>
      <p:cxnSp>
        <p:nvCxnSpPr>
          <p:cNvPr id="7" name="6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7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34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Introducción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967860"/>
            <a:ext cx="8229600" cy="45259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Robótica y su aplicación en los drones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Hardware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Software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Aplicaciones en RoboticsLab URJC </a:t>
            </a:r>
          </a:p>
          <a:p>
            <a:pPr marL="0" indent="0">
              <a:buNone/>
            </a:pPr>
            <a:endParaRPr lang="es-ES" sz="2800" dirty="0"/>
          </a:p>
          <a:p>
            <a:pPr marL="0" indent="0">
              <a:buNone/>
            </a:pPr>
            <a:endParaRPr lang="es-ES" sz="28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2</a:t>
            </a:r>
          </a:p>
        </p:txBody>
      </p:sp>
      <p:cxnSp>
        <p:nvCxnSpPr>
          <p:cNvPr id="6" name="5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6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C8DD161-0F5D-4DEA-9797-6981253191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926" y="4437112"/>
            <a:ext cx="3764547" cy="167180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03497A9-BA71-4289-A059-B4AD3104B2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606" y="2428320"/>
            <a:ext cx="2325515" cy="138423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0BBBD7E-7833-40E8-A818-0FCAB29BB70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79" y="4286613"/>
            <a:ext cx="3923928" cy="220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81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Objetivos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51447" y="2093076"/>
            <a:ext cx="8229600" cy="399330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Percepción visual</a:t>
            </a:r>
          </a:p>
          <a:p>
            <a:pPr>
              <a:buFont typeface="Wingdings" panose="05000000000000000000" pitchFamily="2" charset="2"/>
              <a:buChar char="§"/>
            </a:pPr>
            <a:endParaRPr lang="es-ES" sz="2800" dirty="0"/>
          </a:p>
          <a:p>
            <a:pPr marL="0" indent="0">
              <a:buNone/>
            </a:pPr>
            <a:endParaRPr lang="es-ES" sz="2800" dirty="0"/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Control</a:t>
            </a:r>
          </a:p>
          <a:p>
            <a:pPr>
              <a:buFont typeface="Wingdings" panose="05000000000000000000" pitchFamily="2" charset="2"/>
              <a:buChar char="§"/>
            </a:pPr>
            <a:endParaRPr lang="es-ES" sz="2800" dirty="0"/>
          </a:p>
          <a:p>
            <a:pPr>
              <a:buFont typeface="Wingdings" panose="05000000000000000000" pitchFamily="2" charset="2"/>
              <a:buChar char="§"/>
            </a:pPr>
            <a:endParaRPr lang="es-ES" sz="2800" dirty="0"/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Validación experimental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4</a:t>
            </a:r>
          </a:p>
        </p:txBody>
      </p:sp>
      <p:cxnSp>
        <p:nvCxnSpPr>
          <p:cNvPr id="5" name="4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2F2EFF1-3621-473E-A3BD-BE9089D656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340" y="2097538"/>
            <a:ext cx="3608791" cy="133188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917AD89-8196-417C-B729-7050A78182C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88" t="40201" r="28333" b="21095"/>
          <a:stretch/>
        </p:blipFill>
        <p:spPr>
          <a:xfrm>
            <a:off x="3635896" y="2093076"/>
            <a:ext cx="1536360" cy="133188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20682C3-410E-48F3-ACCF-3FD0032FF39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3789040"/>
            <a:ext cx="1821582" cy="121438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15812D2-91EF-4CAE-B6A7-BF9466A340B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985" t="16603" r="25680" b="18228"/>
          <a:stretch/>
        </p:blipFill>
        <p:spPr>
          <a:xfrm>
            <a:off x="5285340" y="4745214"/>
            <a:ext cx="2959068" cy="163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8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Objetivos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51447" y="2093076"/>
            <a:ext cx="8229600" cy="399330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Requisitos</a:t>
            </a:r>
          </a:p>
          <a:p>
            <a:pPr>
              <a:buFont typeface="Wingdings" panose="05000000000000000000" pitchFamily="2" charset="2"/>
              <a:buChar char="§"/>
            </a:pPr>
            <a:endParaRPr lang="es-ES" sz="2800" dirty="0"/>
          </a:p>
          <a:p>
            <a:pPr marL="0" indent="0">
              <a:buNone/>
            </a:pPr>
            <a:endParaRPr lang="es-ES" sz="2800" dirty="0"/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Metodología</a:t>
            </a:r>
          </a:p>
          <a:p>
            <a:pPr>
              <a:buFont typeface="Wingdings" panose="05000000000000000000" pitchFamily="2" charset="2"/>
              <a:buChar char="§"/>
            </a:pPr>
            <a:endParaRPr lang="es-ES" sz="2800" dirty="0"/>
          </a:p>
          <a:p>
            <a:pPr>
              <a:buFont typeface="Wingdings" panose="05000000000000000000" pitchFamily="2" charset="2"/>
              <a:buChar char="§"/>
            </a:pPr>
            <a:endParaRPr lang="es-ES" sz="2800" dirty="0"/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Plan de trabajo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4</a:t>
            </a:r>
          </a:p>
        </p:txBody>
      </p:sp>
      <p:cxnSp>
        <p:nvCxnSpPr>
          <p:cNvPr id="5" name="4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F4C3B78-9556-4B46-B046-3D369E945B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499013"/>
            <a:ext cx="1944216" cy="194421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5E210C5-44C8-4D90-86C6-E5F8E64EAC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499012"/>
            <a:ext cx="1822203" cy="182220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5B21E865-CE4B-468C-A89C-86C5419CC3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3713196"/>
            <a:ext cx="2304256" cy="1245197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D0898A38-CE2D-4DF6-BC3C-51DE231183F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34" b="28446"/>
          <a:stretch/>
        </p:blipFill>
        <p:spPr>
          <a:xfrm>
            <a:off x="3491880" y="5143971"/>
            <a:ext cx="1644008" cy="153647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0C749CCE-B530-43B1-867C-3F03177D54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329" y="5303819"/>
            <a:ext cx="2660718" cy="78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95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</a:rPr>
              <a:t>Infraestructura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48910" y="1907120"/>
            <a:ext cx="8229600" cy="363326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Parrot AR.Drone 2.0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Gazebo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JdeRobot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OpenCV</a:t>
            </a:r>
          </a:p>
          <a:p>
            <a:pPr marL="0" indent="0">
              <a:buNone/>
            </a:pPr>
            <a:endParaRPr lang="es-ES" sz="2400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5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DC5B2BD-932B-4D9E-8E0C-5B77149BBB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532307"/>
            <a:ext cx="2938563" cy="259527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F063E23-14C0-41F5-AA78-D87001B831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715276"/>
            <a:ext cx="2683423" cy="241776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88F6D37-3E17-48B7-827D-882182FA1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452219"/>
            <a:ext cx="4464496" cy="226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36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42541" y="250395"/>
            <a:ext cx="8229600" cy="1143000"/>
          </a:xfrm>
        </p:spPr>
        <p:txBody>
          <a:bodyPr>
            <a:noAutofit/>
          </a:bodyPr>
          <a:lstStyle/>
          <a:p>
            <a:r>
              <a:rPr lang="es-ES" sz="3600" dirty="0">
                <a:solidFill>
                  <a:srgbClr val="0070C0"/>
                </a:solidFill>
              </a:rPr>
              <a:t>Algoritmo de navegación</a:t>
            </a:r>
            <a:br>
              <a:rPr lang="es-ES" sz="3600" dirty="0">
                <a:solidFill>
                  <a:srgbClr val="0070C0"/>
                </a:solidFill>
              </a:rPr>
            </a:br>
            <a:r>
              <a:rPr lang="es-ES" sz="3600" dirty="0">
                <a:solidFill>
                  <a:srgbClr val="0070C0"/>
                </a:solidFill>
              </a:rPr>
              <a:t>autónoma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3779" y="2150663"/>
            <a:ext cx="8229600" cy="356125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endParaRPr lang="es-ES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Adquisición de información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Procesamiento de información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Envío de órdenes</a:t>
            </a:r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6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3779912" y="1496723"/>
            <a:ext cx="135485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200" b="1" dirty="0">
                <a:solidFill>
                  <a:srgbClr val="586E2C"/>
                </a:solidFill>
              </a:rPr>
              <a:t>Diseño</a:t>
            </a:r>
          </a:p>
          <a:p>
            <a:endParaRPr lang="es-ES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8B0D280C-9E62-47CD-A178-96A45DF3AB6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649"/>
          <a:stretch/>
        </p:blipFill>
        <p:spPr>
          <a:xfrm>
            <a:off x="5208122" y="4005064"/>
            <a:ext cx="1518479" cy="8635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32140E0-A8FD-4F5F-9837-D850156E55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3883021"/>
            <a:ext cx="4896544" cy="292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14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ángulo 49">
            <a:extLst>
              <a:ext uri="{FF2B5EF4-FFF2-40B4-BE49-F238E27FC236}">
                <a16:creationId xmlns:a16="http://schemas.microsoft.com/office/drawing/2014/main" id="{CD3D4194-7D15-4D90-B159-6A53C4627A9D}"/>
              </a:ext>
            </a:extLst>
          </p:cNvPr>
          <p:cNvSpPr/>
          <p:nvPr/>
        </p:nvSpPr>
        <p:spPr>
          <a:xfrm>
            <a:off x="6322141" y="3246426"/>
            <a:ext cx="2589182" cy="441340"/>
          </a:xfrm>
          <a:prstGeom prst="rect">
            <a:avLst/>
          </a:prstGeom>
        </p:spPr>
        <p:style>
          <a:lnRef idx="2">
            <a:schemeClr val="dk1"/>
          </a:lnRef>
          <a:fillRef idx="1001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34196B04-6A85-481C-A916-2C7A9F655A93}"/>
              </a:ext>
            </a:extLst>
          </p:cNvPr>
          <p:cNvSpPr/>
          <p:nvPr/>
        </p:nvSpPr>
        <p:spPr>
          <a:xfrm>
            <a:off x="3490843" y="3148517"/>
            <a:ext cx="2157039" cy="733467"/>
          </a:xfrm>
          <a:prstGeom prst="rect">
            <a:avLst/>
          </a:prstGeom>
        </p:spPr>
        <p:style>
          <a:lnRef idx="2">
            <a:schemeClr val="dk1"/>
          </a:lnRef>
          <a:fillRef idx="1001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4085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rgbClr val="0070C0"/>
                </a:solidFill>
              </a:rPr>
              <a:t>Algoritmo de navegación</a:t>
            </a:r>
            <a:br>
              <a:rPr lang="es-ES" dirty="0">
                <a:solidFill>
                  <a:srgbClr val="0070C0"/>
                </a:solidFill>
              </a:rPr>
            </a:br>
            <a:r>
              <a:rPr lang="es-ES" dirty="0">
                <a:solidFill>
                  <a:srgbClr val="0070C0"/>
                </a:solidFill>
              </a:rPr>
              <a:t>autónoma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51447" y="2375681"/>
            <a:ext cx="8229600" cy="35612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endParaRPr lang="es-ES" sz="2400" dirty="0"/>
          </a:p>
          <a:p>
            <a:pPr>
              <a:buFont typeface="Wingdings" panose="05000000000000000000" pitchFamily="2" charset="2"/>
              <a:buChar char="§"/>
            </a:pPr>
            <a:endParaRPr lang="es-ES" sz="2400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7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3512555" y="1475322"/>
            <a:ext cx="2118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586E2C"/>
                </a:solidFill>
              </a:rPr>
              <a:t>Percepción</a:t>
            </a:r>
            <a:endParaRPr lang="es-ES" sz="3200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1589AC76-257C-4B09-AD1F-EDC19AA5EA76}"/>
              </a:ext>
            </a:extLst>
          </p:cNvPr>
          <p:cNvSpPr/>
          <p:nvPr/>
        </p:nvSpPr>
        <p:spPr>
          <a:xfrm>
            <a:off x="355577" y="4264473"/>
            <a:ext cx="1955215" cy="441340"/>
          </a:xfrm>
          <a:prstGeom prst="rect">
            <a:avLst/>
          </a:prstGeom>
        </p:spPr>
        <p:style>
          <a:lnRef idx="2">
            <a:schemeClr val="dk1"/>
          </a:lnRef>
          <a:fillRef idx="1001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8379C027-1DBA-4146-B238-E2DF0A839ED2}"/>
              </a:ext>
            </a:extLst>
          </p:cNvPr>
          <p:cNvSpPr/>
          <p:nvPr/>
        </p:nvSpPr>
        <p:spPr>
          <a:xfrm>
            <a:off x="365873" y="3310437"/>
            <a:ext cx="1955215" cy="441340"/>
          </a:xfrm>
          <a:prstGeom prst="rect">
            <a:avLst/>
          </a:prstGeom>
        </p:spPr>
        <p:style>
          <a:lnRef idx="2">
            <a:schemeClr val="dk1"/>
          </a:lnRef>
          <a:fillRef idx="1001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54296E07-8059-4E9C-8C4A-CDBA20419956}"/>
              </a:ext>
            </a:extLst>
          </p:cNvPr>
          <p:cNvSpPr/>
          <p:nvPr/>
        </p:nvSpPr>
        <p:spPr>
          <a:xfrm>
            <a:off x="6804248" y="2386453"/>
            <a:ext cx="1955215" cy="441340"/>
          </a:xfrm>
          <a:prstGeom prst="rect">
            <a:avLst/>
          </a:prstGeom>
        </p:spPr>
        <p:style>
          <a:lnRef idx="2">
            <a:schemeClr val="dk1"/>
          </a:lnRef>
          <a:fillRef idx="1001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B5EB478D-3A48-467B-8FFA-FFDE585831A2}"/>
              </a:ext>
            </a:extLst>
          </p:cNvPr>
          <p:cNvSpPr/>
          <p:nvPr/>
        </p:nvSpPr>
        <p:spPr>
          <a:xfrm>
            <a:off x="3692667" y="2375681"/>
            <a:ext cx="1955215" cy="441340"/>
          </a:xfrm>
          <a:prstGeom prst="rect">
            <a:avLst/>
          </a:prstGeom>
        </p:spPr>
        <p:style>
          <a:lnRef idx="2">
            <a:schemeClr val="dk1"/>
          </a:lnRef>
          <a:fillRef idx="1001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E8B9866B-BACF-408F-AC66-E4161FCE228B}"/>
              </a:ext>
            </a:extLst>
          </p:cNvPr>
          <p:cNvSpPr txBox="1"/>
          <p:nvPr/>
        </p:nvSpPr>
        <p:spPr>
          <a:xfrm>
            <a:off x="3780018" y="2447689"/>
            <a:ext cx="165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Convertir a HSV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BADFC626-FCDC-4416-BBCF-52C111BF452C}"/>
              </a:ext>
            </a:extLst>
          </p:cNvPr>
          <p:cNvSpPr txBox="1"/>
          <p:nvPr/>
        </p:nvSpPr>
        <p:spPr>
          <a:xfrm>
            <a:off x="6933027" y="2447689"/>
            <a:ext cx="1487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Filtro de color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4FDD9B3E-A7A8-43C6-9180-31D617BD7FF1}"/>
              </a:ext>
            </a:extLst>
          </p:cNvPr>
          <p:cNvSpPr txBox="1"/>
          <p:nvPr/>
        </p:nvSpPr>
        <p:spPr>
          <a:xfrm>
            <a:off x="6391661" y="3235654"/>
            <a:ext cx="2569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Operadores Morfológicos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F3021FEE-08A9-48DD-A231-5B3A0D4B5724}"/>
              </a:ext>
            </a:extLst>
          </p:cNvPr>
          <p:cNvSpPr txBox="1"/>
          <p:nvPr/>
        </p:nvSpPr>
        <p:spPr>
          <a:xfrm>
            <a:off x="3478140" y="3235654"/>
            <a:ext cx="2255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División de objetos en</a:t>
            </a:r>
          </a:p>
          <a:p>
            <a:r>
              <a:rPr lang="es-ES" dirty="0"/>
              <a:t>diferentes imágenes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C75AEDE-F75D-4FC6-8650-3ECBEAEA3042}"/>
              </a:ext>
            </a:extLst>
          </p:cNvPr>
          <p:cNvSpPr txBox="1"/>
          <p:nvPr/>
        </p:nvSpPr>
        <p:spPr>
          <a:xfrm>
            <a:off x="363143" y="3374153"/>
            <a:ext cx="1947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Suma de imágenes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B91390A5-EC2E-4EDD-88B7-251387F291B2}"/>
              </a:ext>
            </a:extLst>
          </p:cNvPr>
          <p:cNvSpPr txBox="1"/>
          <p:nvPr/>
        </p:nvSpPr>
        <p:spPr>
          <a:xfrm>
            <a:off x="391142" y="4300617"/>
            <a:ext cx="1819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Imagen resultado</a:t>
            </a:r>
          </a:p>
        </p:txBody>
      </p: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D5263524-6898-4AE6-BE88-88597CAC9F47}"/>
              </a:ext>
            </a:extLst>
          </p:cNvPr>
          <p:cNvCxnSpPr/>
          <p:nvPr/>
        </p:nvCxnSpPr>
        <p:spPr>
          <a:xfrm>
            <a:off x="2411760" y="2632355"/>
            <a:ext cx="1152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5E7F71B9-2B83-44E0-ACA6-00832F6CB2B5}"/>
              </a:ext>
            </a:extLst>
          </p:cNvPr>
          <p:cNvCxnSpPr/>
          <p:nvPr/>
        </p:nvCxnSpPr>
        <p:spPr>
          <a:xfrm>
            <a:off x="5733629" y="2632355"/>
            <a:ext cx="10706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498639A4-7FB1-479A-A300-8211942E8C52}"/>
              </a:ext>
            </a:extLst>
          </p:cNvPr>
          <p:cNvCxnSpPr>
            <a:endCxn id="35" idx="0"/>
          </p:cNvCxnSpPr>
          <p:nvPr/>
        </p:nvCxnSpPr>
        <p:spPr>
          <a:xfrm>
            <a:off x="7676564" y="2951745"/>
            <a:ext cx="0" cy="283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3BBBAFB0-C79A-42DC-AC79-67B18BBA7DF4}"/>
              </a:ext>
            </a:extLst>
          </p:cNvPr>
          <p:cNvCxnSpPr/>
          <p:nvPr/>
        </p:nvCxnSpPr>
        <p:spPr>
          <a:xfrm flipH="1">
            <a:off x="5733627" y="3556806"/>
            <a:ext cx="5353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FEE15F65-7914-4CA1-B2F4-31AE69472C61}"/>
              </a:ext>
            </a:extLst>
          </p:cNvPr>
          <p:cNvCxnSpPr/>
          <p:nvPr/>
        </p:nvCxnSpPr>
        <p:spPr>
          <a:xfrm flipH="1">
            <a:off x="2555776" y="3556806"/>
            <a:ext cx="792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ángulo 43">
            <a:extLst>
              <a:ext uri="{FF2B5EF4-FFF2-40B4-BE49-F238E27FC236}">
                <a16:creationId xmlns:a16="http://schemas.microsoft.com/office/drawing/2014/main" id="{B6B32776-F702-4362-BEBA-89FD1FB11A7E}"/>
              </a:ext>
            </a:extLst>
          </p:cNvPr>
          <p:cNvSpPr/>
          <p:nvPr/>
        </p:nvSpPr>
        <p:spPr>
          <a:xfrm>
            <a:off x="319674" y="2398908"/>
            <a:ext cx="1955215" cy="441340"/>
          </a:xfrm>
          <a:prstGeom prst="rect">
            <a:avLst/>
          </a:prstGeom>
        </p:spPr>
        <p:style>
          <a:lnRef idx="2">
            <a:schemeClr val="dk1"/>
          </a:lnRef>
          <a:fillRef idx="1001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953B9C60-49F3-4511-94E0-CC5C75FB8038}"/>
              </a:ext>
            </a:extLst>
          </p:cNvPr>
          <p:cNvSpPr txBox="1"/>
          <p:nvPr/>
        </p:nvSpPr>
        <p:spPr>
          <a:xfrm>
            <a:off x="319674" y="2434912"/>
            <a:ext cx="1955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Imagen de entrada</a:t>
            </a:r>
          </a:p>
        </p:txBody>
      </p: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F3F6B27D-8BFF-4139-8FCB-04BE0B17942B}"/>
              </a:ext>
            </a:extLst>
          </p:cNvPr>
          <p:cNvCxnSpPr>
            <a:cxnSpLocks/>
          </p:cNvCxnSpPr>
          <p:nvPr/>
        </p:nvCxnSpPr>
        <p:spPr>
          <a:xfrm>
            <a:off x="1331640" y="3881984"/>
            <a:ext cx="0" cy="339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Imagen 53">
            <a:extLst>
              <a:ext uri="{FF2B5EF4-FFF2-40B4-BE49-F238E27FC236}">
                <a16:creationId xmlns:a16="http://schemas.microsoft.com/office/drawing/2014/main" id="{072A21F4-FD25-4A97-9BBF-69F74EE5A4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19" t="17806" r="7402" b="50000"/>
          <a:stretch/>
        </p:blipFill>
        <p:spPr>
          <a:xfrm>
            <a:off x="659484" y="4981032"/>
            <a:ext cx="2818656" cy="1623956"/>
          </a:xfrm>
          <a:prstGeom prst="rect">
            <a:avLst/>
          </a:prstGeom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1383C257-A07A-4B82-B2C5-AE2762F218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112" y="4433865"/>
            <a:ext cx="4597073" cy="217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704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rgbClr val="0070C0"/>
                </a:solidFill>
              </a:rPr>
              <a:t>Algoritmo de navegación</a:t>
            </a:r>
            <a:br>
              <a:rPr lang="es-ES" dirty="0">
                <a:solidFill>
                  <a:srgbClr val="0070C0"/>
                </a:solidFill>
              </a:rPr>
            </a:br>
            <a:r>
              <a:rPr lang="es-ES" dirty="0">
                <a:solidFill>
                  <a:srgbClr val="0070C0"/>
                </a:solidFill>
              </a:rPr>
              <a:t>autónoma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387528"/>
            <a:ext cx="8229600" cy="37052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Despegue.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Búsqueda.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Aterrizaje.</a:t>
            </a:r>
          </a:p>
          <a:p>
            <a:pPr marL="0" indent="0">
              <a:buNone/>
            </a:pPr>
            <a:endParaRPr lang="es-ES" sz="2400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453779" y="1268760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4664"/>
            <a:ext cx="580384" cy="7494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4" y="497064"/>
            <a:ext cx="1364284" cy="60189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9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3491880" y="1401107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586E2C"/>
                </a:solidFill>
              </a:rPr>
              <a:t>Control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D7BC660-62DF-4B65-A0B8-8D36276C0E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872" y="2009614"/>
            <a:ext cx="4532843" cy="356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826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1007</TotalTime>
  <Words>280</Words>
  <Application>Microsoft Office PowerPoint</Application>
  <PresentationFormat>Presentación en pantalla (4:3)</PresentationFormat>
  <Paragraphs>119</Paragraphs>
  <Slides>19</Slides>
  <Notes>1</Notes>
  <HiddenSlides>0</HiddenSlides>
  <MMClips>4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3" baseType="lpstr">
      <vt:lpstr>Arial</vt:lpstr>
      <vt:lpstr>Calibri</vt:lpstr>
      <vt:lpstr>Wingdings</vt:lpstr>
      <vt:lpstr>Tema de Office</vt:lpstr>
      <vt:lpstr>Despegue, navegación y aterrizaje visuales de un drone usando JdeRobot </vt:lpstr>
      <vt:lpstr>Índice</vt:lpstr>
      <vt:lpstr>Introducción</vt:lpstr>
      <vt:lpstr>Objetivos</vt:lpstr>
      <vt:lpstr>Objetivos</vt:lpstr>
      <vt:lpstr>Infraestructura</vt:lpstr>
      <vt:lpstr>Algoritmo de navegación autónoma</vt:lpstr>
      <vt:lpstr>Algoritmo de navegación autónoma</vt:lpstr>
      <vt:lpstr>Algoritmo de navegación autónoma</vt:lpstr>
      <vt:lpstr>Algoritmo de navegación autónoma</vt:lpstr>
      <vt:lpstr>Experimentos</vt:lpstr>
      <vt:lpstr>Experimentos</vt:lpstr>
      <vt:lpstr>Experimentos</vt:lpstr>
      <vt:lpstr>Experimentos</vt:lpstr>
      <vt:lpstr>Conclusiones</vt:lpstr>
      <vt:lpstr>Conclusiones</vt:lpstr>
      <vt:lpstr>Conclusiones</vt:lpstr>
      <vt:lpstr>Conclusiones</vt:lpstr>
      <vt:lpstr>Enlaces</vt:lpstr>
    </vt:vector>
  </TitlesOfParts>
  <Company>U. Carlos III de Madrid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Jorge Vela Peña</cp:lastModifiedBy>
  <cp:revision>214</cp:revision>
  <dcterms:created xsi:type="dcterms:W3CDTF">2017-09-05T16:49:44Z</dcterms:created>
  <dcterms:modified xsi:type="dcterms:W3CDTF">2017-10-27T15:53:05Z</dcterms:modified>
</cp:coreProperties>
</file>